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10691813" cy="7559675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30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1488" y="7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3505" y="0"/>
            <a:ext cx="4301543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1A3A79-EF76-4E84-A528-17920AEA1024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341688" y="849313"/>
            <a:ext cx="3243262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664" y="3271382"/>
            <a:ext cx="7941310" cy="267658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56219"/>
            <a:ext cx="4301543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3505" y="6456219"/>
            <a:ext cx="4301543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46DEE7-756F-4CCA-BBC8-BA355CAB32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8804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6DEE7-756F-4CCA-BBC8-BA355CAB321D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2886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1211" y="2771882"/>
            <a:ext cx="7717715" cy="2494297"/>
          </a:xfrm>
        </p:spPr>
        <p:txBody>
          <a:bodyPr anchor="b">
            <a:normAutofit/>
          </a:bodyPr>
          <a:lstStyle>
            <a:lvl1pPr>
              <a:defRPr sz="5952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71211" y="5266178"/>
            <a:ext cx="7717715" cy="1241518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50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526AD-0F81-4E90-8281-C2AB78D3C90D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7088" y="4763277"/>
            <a:ext cx="1631686" cy="861769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4992" y="4992981"/>
            <a:ext cx="683998" cy="402483"/>
          </a:xfrm>
        </p:spPr>
        <p:txBody>
          <a:bodyPr/>
          <a:lstStyle/>
          <a:p>
            <a:pPr>
              <a:defRPr/>
            </a:pPr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0654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1210" y="671971"/>
            <a:ext cx="7707816" cy="3435959"/>
          </a:xfrm>
        </p:spPr>
        <p:txBody>
          <a:bodyPr anchor="ctr">
            <a:normAutofit/>
          </a:bodyPr>
          <a:lstStyle>
            <a:lvl1pPr algn="l">
              <a:defRPr sz="5291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1210" y="4799529"/>
            <a:ext cx="7707816" cy="1715052"/>
          </a:xfrm>
        </p:spPr>
        <p:txBody>
          <a:bodyPr anchor="ctr">
            <a:normAutofit/>
          </a:bodyPr>
          <a:lstStyle>
            <a:lvl1pPr marL="0" indent="0" algn="l">
              <a:buNone/>
              <a:defRPr sz="1984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526AD-0F81-4E90-8281-C2AB78D3C90D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8" y="3490510"/>
            <a:ext cx="1588286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97764" y="3576064"/>
            <a:ext cx="683998" cy="402483"/>
          </a:xfrm>
        </p:spPr>
        <p:txBody>
          <a:bodyPr/>
          <a:lstStyle/>
          <a:p>
            <a:pPr>
              <a:defRPr/>
            </a:pPr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8653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8509" y="671971"/>
            <a:ext cx="7143762" cy="3191863"/>
          </a:xfrm>
        </p:spPr>
        <p:txBody>
          <a:bodyPr anchor="ctr">
            <a:normAutofit/>
          </a:bodyPr>
          <a:lstStyle>
            <a:lvl1pPr algn="l">
              <a:defRPr sz="5291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824926" y="3863834"/>
            <a:ext cx="6610927" cy="419982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764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3972" indent="0">
              <a:buFontTx/>
              <a:buNone/>
              <a:defRPr/>
            </a:lvl2pPr>
            <a:lvl3pPr marL="1007943" indent="0">
              <a:buFontTx/>
              <a:buNone/>
              <a:defRPr/>
            </a:lvl3pPr>
            <a:lvl4pPr marL="1511915" indent="0">
              <a:buFontTx/>
              <a:buNone/>
              <a:defRPr/>
            </a:lvl4pPr>
            <a:lvl5pPr marL="2015886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1210" y="4799529"/>
            <a:ext cx="7707816" cy="1715052"/>
          </a:xfrm>
        </p:spPr>
        <p:txBody>
          <a:bodyPr anchor="ctr">
            <a:normAutofit/>
          </a:bodyPr>
          <a:lstStyle>
            <a:lvl1pPr marL="0" indent="0" algn="l">
              <a:buNone/>
              <a:defRPr sz="1984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526AD-0F81-4E90-8281-C2AB78D3C90D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68" y="3490510"/>
            <a:ext cx="1588286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97764" y="3576064"/>
            <a:ext cx="683998" cy="402483"/>
          </a:xfrm>
        </p:spPr>
        <p:txBody>
          <a:bodyPr/>
          <a:lstStyle/>
          <a:p>
            <a:pPr>
              <a:defRPr/>
            </a:pPr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114412" y="714306"/>
            <a:ext cx="534730" cy="644607"/>
          </a:xfrm>
          <a:prstGeom prst="rect">
            <a:avLst/>
          </a:prstGeom>
        </p:spPr>
        <p:txBody>
          <a:bodyPr vert="horz" lIns="100796" tIns="50398" rIns="100796" bIns="50398" rtlCol="0" anchor="ctr">
            <a:noAutofit/>
          </a:bodyPr>
          <a:lstStyle/>
          <a:p>
            <a:pPr lvl="0"/>
            <a:r>
              <a:rPr lang="en-US" sz="8818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552398" y="3202562"/>
            <a:ext cx="534730" cy="644607"/>
          </a:xfrm>
          <a:prstGeom prst="rect">
            <a:avLst/>
          </a:prstGeom>
        </p:spPr>
        <p:txBody>
          <a:bodyPr vert="horz" lIns="100796" tIns="50398" rIns="100796" bIns="50398" rtlCol="0" anchor="ctr">
            <a:noAutofit/>
          </a:bodyPr>
          <a:lstStyle/>
          <a:p>
            <a:pPr lvl="0"/>
            <a:r>
              <a:rPr lang="en-US" sz="8818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57187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1210" y="2687886"/>
            <a:ext cx="7707816" cy="3003637"/>
          </a:xfrm>
        </p:spPr>
        <p:txBody>
          <a:bodyPr anchor="b">
            <a:normAutofit/>
          </a:bodyPr>
          <a:lstStyle>
            <a:lvl1pPr algn="l">
              <a:defRPr sz="5291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71210" y="5711755"/>
            <a:ext cx="7707816" cy="804273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526AD-0F81-4E90-8281-C2AB78D3C90D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68" y="5413094"/>
            <a:ext cx="1588286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97764" y="5492932"/>
            <a:ext cx="683998" cy="402483"/>
          </a:xfrm>
        </p:spPr>
        <p:txBody>
          <a:bodyPr/>
          <a:lstStyle/>
          <a:p>
            <a:pPr>
              <a:defRPr/>
            </a:pPr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19984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58509" y="671971"/>
            <a:ext cx="7143762" cy="3191863"/>
          </a:xfrm>
        </p:spPr>
        <p:txBody>
          <a:bodyPr anchor="ctr">
            <a:normAutofit/>
          </a:bodyPr>
          <a:lstStyle>
            <a:lvl1pPr algn="l">
              <a:defRPr sz="5291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271209" y="4787794"/>
            <a:ext cx="7820425" cy="92396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646">
                <a:solidFill>
                  <a:schemeClr val="accent1"/>
                </a:solidFill>
              </a:defRPr>
            </a:lvl1pPr>
            <a:lvl2pPr marL="503972" indent="0">
              <a:buFontTx/>
              <a:buNone/>
              <a:defRPr/>
            </a:lvl2pPr>
            <a:lvl3pPr marL="1007943" indent="0">
              <a:buFontTx/>
              <a:buNone/>
              <a:defRPr/>
            </a:lvl3pPr>
            <a:lvl4pPr marL="1511915" indent="0">
              <a:buFontTx/>
              <a:buNone/>
              <a:defRPr/>
            </a:lvl4pPr>
            <a:lvl5pPr marL="2015886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71209" y="5711755"/>
            <a:ext cx="7820425" cy="804273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526AD-0F81-4E90-8281-C2AB78D3C90D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68" y="5413094"/>
            <a:ext cx="1588286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97764" y="5492932"/>
            <a:ext cx="683998" cy="402483"/>
          </a:xfrm>
        </p:spPr>
        <p:txBody>
          <a:bodyPr/>
          <a:lstStyle/>
          <a:p>
            <a:pPr>
              <a:defRPr/>
            </a:pPr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2114412" y="714306"/>
            <a:ext cx="534730" cy="644607"/>
          </a:xfrm>
          <a:prstGeom prst="rect">
            <a:avLst/>
          </a:prstGeom>
        </p:spPr>
        <p:txBody>
          <a:bodyPr vert="horz" lIns="100796" tIns="50398" rIns="100796" bIns="50398" rtlCol="0" anchor="ctr">
            <a:noAutofit/>
          </a:bodyPr>
          <a:lstStyle/>
          <a:p>
            <a:pPr lvl="0"/>
            <a:r>
              <a:rPr lang="en-US" sz="8818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552398" y="3202562"/>
            <a:ext cx="534730" cy="644607"/>
          </a:xfrm>
          <a:prstGeom prst="rect">
            <a:avLst/>
          </a:prstGeom>
        </p:spPr>
        <p:txBody>
          <a:bodyPr vert="horz" lIns="100796" tIns="50398" rIns="100796" bIns="50398" rtlCol="0" anchor="ctr">
            <a:noAutofit/>
          </a:bodyPr>
          <a:lstStyle/>
          <a:p>
            <a:pPr lvl="0"/>
            <a:r>
              <a:rPr lang="en-US" sz="8818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117433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1210" y="691600"/>
            <a:ext cx="7707815" cy="3174689"/>
          </a:xfrm>
        </p:spPr>
        <p:txBody>
          <a:bodyPr anchor="ctr">
            <a:normAutofit/>
          </a:bodyPr>
          <a:lstStyle>
            <a:lvl1pPr algn="l">
              <a:defRPr sz="5291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271210" y="4787794"/>
            <a:ext cx="7707816" cy="92396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646">
                <a:solidFill>
                  <a:schemeClr val="accent1"/>
                </a:solidFill>
              </a:defRPr>
            </a:lvl1pPr>
            <a:lvl2pPr marL="503972" indent="0">
              <a:buFontTx/>
              <a:buNone/>
              <a:defRPr/>
            </a:lvl2pPr>
            <a:lvl3pPr marL="1007943" indent="0">
              <a:buFontTx/>
              <a:buNone/>
              <a:defRPr/>
            </a:lvl3pPr>
            <a:lvl4pPr marL="1511915" indent="0">
              <a:buFontTx/>
              <a:buNone/>
              <a:defRPr/>
            </a:lvl4pPr>
            <a:lvl5pPr marL="2015886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71210" y="5711755"/>
            <a:ext cx="7707816" cy="804273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526AD-0F81-4E90-8281-C2AB78D3C90D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8" y="5413094"/>
            <a:ext cx="1588286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97764" y="5492932"/>
            <a:ext cx="683998" cy="402483"/>
          </a:xfrm>
        </p:spPr>
        <p:txBody>
          <a:bodyPr/>
          <a:lstStyle/>
          <a:p>
            <a:pPr>
              <a:defRPr/>
            </a:pPr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84898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526AD-0F81-4E90-8281-C2AB78D3C90D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8" y="783960"/>
            <a:ext cx="1588286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85658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42871" y="691599"/>
            <a:ext cx="1936467" cy="5824430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71211" y="691599"/>
            <a:ext cx="5514688" cy="582443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526AD-0F81-4E90-8281-C2AB78D3C90D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8" y="783960"/>
            <a:ext cx="1588286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41654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1_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476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590"/>
            </a:lvl1pPr>
            <a:lvl2pPr marL="493456" indent="0" algn="ctr">
              <a:buNone/>
              <a:defRPr sz="2159"/>
            </a:lvl2pPr>
            <a:lvl3pPr marL="986912" indent="0" algn="ctr">
              <a:buNone/>
              <a:defRPr sz="1943"/>
            </a:lvl3pPr>
            <a:lvl4pPr marL="1480368" indent="0" algn="ctr">
              <a:buNone/>
              <a:defRPr sz="1727"/>
            </a:lvl4pPr>
            <a:lvl5pPr marL="1973824" indent="0" algn="ctr">
              <a:buNone/>
              <a:defRPr sz="1727"/>
            </a:lvl5pPr>
            <a:lvl6pPr marL="2467280" indent="0" algn="ctr">
              <a:buNone/>
              <a:defRPr sz="1727"/>
            </a:lvl6pPr>
            <a:lvl7pPr marL="2960736" indent="0" algn="ctr">
              <a:buNone/>
              <a:defRPr sz="1727"/>
            </a:lvl7pPr>
            <a:lvl8pPr marL="3454192" indent="0" algn="ctr">
              <a:buNone/>
              <a:defRPr sz="1727"/>
            </a:lvl8pPr>
            <a:lvl9pPr marL="3947648" indent="0" algn="ctr">
              <a:buNone/>
              <a:defRPr sz="1727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2B526AD-0F81-4E90-8281-C2AB78D3C90D}" type="datetimeFigureOut">
              <a:rPr lang="ru-RU"/>
              <a:t>09.04.2026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8C1635E-4179-4480-BF86-1FF50893F1F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1_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2B526AD-0F81-4E90-8281-C2AB78D3C90D}" type="datetimeFigureOut">
              <a:rPr lang="ru-RU"/>
              <a:t>09.04.2026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8C1635E-4179-4480-BF86-1FF50893F1F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1_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729495" y="1884672"/>
            <a:ext cx="9221689" cy="3144614"/>
          </a:xfrm>
        </p:spPr>
        <p:txBody>
          <a:bodyPr anchor="b"/>
          <a:lstStyle>
            <a:lvl1pPr>
              <a:defRPr sz="6476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29495" y="5059036"/>
            <a:ext cx="9221689" cy="1653678"/>
          </a:xfrm>
        </p:spPr>
        <p:txBody>
          <a:bodyPr/>
          <a:lstStyle>
            <a:lvl1pPr marL="0" indent="0">
              <a:buNone/>
              <a:defRPr sz="2590">
                <a:solidFill>
                  <a:schemeClr val="tx1"/>
                </a:solidFill>
              </a:defRPr>
            </a:lvl1pPr>
            <a:lvl2pPr marL="493456" indent="0">
              <a:buNone/>
              <a:defRPr sz="2159">
                <a:solidFill>
                  <a:schemeClr val="tx1">
                    <a:tint val="75000"/>
                  </a:schemeClr>
                </a:solidFill>
              </a:defRPr>
            </a:lvl2pPr>
            <a:lvl3pPr marL="986912" indent="0">
              <a:buNone/>
              <a:defRPr sz="1943">
                <a:solidFill>
                  <a:schemeClr val="tx1">
                    <a:tint val="75000"/>
                  </a:schemeClr>
                </a:solidFill>
              </a:defRPr>
            </a:lvl3pPr>
            <a:lvl4pPr marL="1480368" indent="0">
              <a:buNone/>
              <a:defRPr sz="1727">
                <a:solidFill>
                  <a:schemeClr val="tx1">
                    <a:tint val="75000"/>
                  </a:schemeClr>
                </a:solidFill>
              </a:defRPr>
            </a:lvl4pPr>
            <a:lvl5pPr marL="1973824" indent="0">
              <a:buNone/>
              <a:defRPr sz="1727">
                <a:solidFill>
                  <a:schemeClr val="tx1">
                    <a:tint val="75000"/>
                  </a:schemeClr>
                </a:solidFill>
              </a:defRPr>
            </a:lvl5pPr>
            <a:lvl6pPr marL="2467280" indent="0">
              <a:buNone/>
              <a:defRPr sz="1727">
                <a:solidFill>
                  <a:schemeClr val="tx1">
                    <a:tint val="75000"/>
                  </a:schemeClr>
                </a:solidFill>
              </a:defRPr>
            </a:lvl6pPr>
            <a:lvl7pPr marL="2960736" indent="0">
              <a:buNone/>
              <a:defRPr sz="1727">
                <a:solidFill>
                  <a:schemeClr val="tx1">
                    <a:tint val="75000"/>
                  </a:schemeClr>
                </a:solidFill>
              </a:defRPr>
            </a:lvl7pPr>
            <a:lvl8pPr marL="3454192" indent="0">
              <a:buNone/>
              <a:defRPr sz="1727">
                <a:solidFill>
                  <a:schemeClr val="tx1">
                    <a:tint val="75000"/>
                  </a:schemeClr>
                </a:solidFill>
              </a:defRPr>
            </a:lvl8pPr>
            <a:lvl9pPr marL="3947648" indent="0">
              <a:buNone/>
              <a:defRPr sz="172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2B526AD-0F81-4E90-8281-C2AB78D3C90D}" type="datetimeFigureOut">
              <a:rPr lang="ru-RU"/>
              <a:t>09.04.2026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8C1635E-4179-4480-BF86-1FF50893F1F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4467" y="687966"/>
            <a:ext cx="7704559" cy="141194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1210" y="2351899"/>
            <a:ext cx="7707816" cy="416412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526AD-0F81-4E90-8281-C2AB78D3C90D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8" y="783960"/>
            <a:ext cx="1588286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2250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1_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735061" y="2012414"/>
            <a:ext cx="4544021" cy="4796544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5412731" y="2012414"/>
            <a:ext cx="4544021" cy="4796544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2B526AD-0F81-4E90-8281-C2AB78D3C90D}" type="datetimeFigureOut">
              <a:rPr lang="ru-RU"/>
              <a:t>09.04.2026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8C1635E-4179-4480-BF86-1FF50893F1F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1_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736455" y="402485"/>
            <a:ext cx="9221689" cy="1461188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36456" y="1853171"/>
            <a:ext cx="4523138" cy="908210"/>
          </a:xfrm>
        </p:spPr>
        <p:txBody>
          <a:bodyPr anchor="b"/>
          <a:lstStyle>
            <a:lvl1pPr marL="0" indent="0">
              <a:buNone/>
              <a:defRPr sz="2590" b="1"/>
            </a:lvl1pPr>
            <a:lvl2pPr marL="493456" indent="0">
              <a:buNone/>
              <a:defRPr sz="2159" b="1"/>
            </a:lvl2pPr>
            <a:lvl3pPr marL="986912" indent="0">
              <a:buNone/>
              <a:defRPr sz="1943" b="1"/>
            </a:lvl3pPr>
            <a:lvl4pPr marL="1480368" indent="0">
              <a:buNone/>
              <a:defRPr sz="1727" b="1"/>
            </a:lvl4pPr>
            <a:lvl5pPr marL="1973824" indent="0">
              <a:buNone/>
              <a:defRPr sz="1727" b="1"/>
            </a:lvl5pPr>
            <a:lvl6pPr marL="2467280" indent="0">
              <a:buNone/>
              <a:defRPr sz="1727" b="1"/>
            </a:lvl6pPr>
            <a:lvl7pPr marL="2960736" indent="0">
              <a:buNone/>
              <a:defRPr sz="1727" b="1"/>
            </a:lvl7pPr>
            <a:lvl8pPr marL="3454192" indent="0">
              <a:buNone/>
              <a:defRPr sz="1727" b="1"/>
            </a:lvl8pPr>
            <a:lvl9pPr marL="3947648" indent="0">
              <a:buNone/>
              <a:defRPr sz="1727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736456" y="2761380"/>
            <a:ext cx="4523138" cy="4061576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590" b="1"/>
            </a:lvl1pPr>
            <a:lvl2pPr marL="493456" indent="0">
              <a:buNone/>
              <a:defRPr sz="2159" b="1"/>
            </a:lvl2pPr>
            <a:lvl3pPr marL="986912" indent="0">
              <a:buNone/>
              <a:defRPr sz="1943" b="1"/>
            </a:lvl3pPr>
            <a:lvl4pPr marL="1480368" indent="0">
              <a:buNone/>
              <a:defRPr sz="1727" b="1"/>
            </a:lvl4pPr>
            <a:lvl5pPr marL="1973824" indent="0">
              <a:buNone/>
              <a:defRPr sz="1727" b="1"/>
            </a:lvl5pPr>
            <a:lvl6pPr marL="2467280" indent="0">
              <a:buNone/>
              <a:defRPr sz="1727" b="1"/>
            </a:lvl6pPr>
            <a:lvl7pPr marL="2960736" indent="0">
              <a:buNone/>
              <a:defRPr sz="1727" b="1"/>
            </a:lvl7pPr>
            <a:lvl8pPr marL="3454192" indent="0">
              <a:buNone/>
              <a:defRPr sz="1727" b="1"/>
            </a:lvl8pPr>
            <a:lvl9pPr marL="3947648" indent="0">
              <a:buNone/>
              <a:defRPr sz="1727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5412731" y="2761380"/>
            <a:ext cx="4545413" cy="4061576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2B526AD-0F81-4E90-8281-C2AB78D3C90D}" type="datetimeFigureOut">
              <a:rPr lang="ru-RU"/>
              <a:t>09.04.2026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8C1635E-4179-4480-BF86-1FF50893F1F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1_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2B526AD-0F81-4E90-8281-C2AB78D3C90D}" type="datetimeFigureOut">
              <a:rPr lang="ru-RU"/>
              <a:t>09.04.2026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8C1635E-4179-4480-BF86-1FF50893F1F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1_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2B526AD-0F81-4E90-8281-C2AB78D3C90D}" type="datetimeFigureOut">
              <a:rPr lang="ru-RU"/>
              <a:t>09.04.2026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8C1635E-4179-4480-BF86-1FF50893F1F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1_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736456" y="503978"/>
            <a:ext cx="3448388" cy="1763924"/>
          </a:xfrm>
        </p:spPr>
        <p:txBody>
          <a:bodyPr anchor="b"/>
          <a:lstStyle>
            <a:lvl1pPr>
              <a:defRPr sz="3454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4545413" y="1088456"/>
            <a:ext cx="5412731" cy="5372269"/>
          </a:xfrm>
        </p:spPr>
        <p:txBody>
          <a:bodyPr/>
          <a:lstStyle>
            <a:lvl1pPr>
              <a:defRPr sz="3454"/>
            </a:lvl1pPr>
            <a:lvl2pPr>
              <a:defRPr sz="3022"/>
            </a:lvl2pPr>
            <a:lvl3pPr>
              <a:defRPr sz="2590"/>
            </a:lvl3pPr>
            <a:lvl4pPr>
              <a:defRPr sz="2159"/>
            </a:lvl4pPr>
            <a:lvl5pPr>
              <a:defRPr sz="2159"/>
            </a:lvl5pPr>
            <a:lvl6pPr>
              <a:defRPr sz="2159"/>
            </a:lvl6pPr>
            <a:lvl7pPr>
              <a:defRPr sz="2159"/>
            </a:lvl7pPr>
            <a:lvl8pPr>
              <a:defRPr sz="2159"/>
            </a:lvl8pPr>
            <a:lvl9pPr>
              <a:defRPr sz="2159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736456" y="2267902"/>
            <a:ext cx="3448388" cy="4201570"/>
          </a:xfrm>
        </p:spPr>
        <p:txBody>
          <a:bodyPr/>
          <a:lstStyle>
            <a:lvl1pPr marL="0" indent="0">
              <a:buNone/>
              <a:defRPr sz="1727"/>
            </a:lvl1pPr>
            <a:lvl2pPr marL="493456" indent="0">
              <a:buNone/>
              <a:defRPr sz="1511"/>
            </a:lvl2pPr>
            <a:lvl3pPr marL="986912" indent="0">
              <a:buNone/>
              <a:defRPr sz="1295"/>
            </a:lvl3pPr>
            <a:lvl4pPr marL="1480368" indent="0">
              <a:buNone/>
              <a:defRPr sz="1079"/>
            </a:lvl4pPr>
            <a:lvl5pPr marL="1973824" indent="0">
              <a:buNone/>
              <a:defRPr sz="1079"/>
            </a:lvl5pPr>
            <a:lvl6pPr marL="2467280" indent="0">
              <a:buNone/>
              <a:defRPr sz="1079"/>
            </a:lvl6pPr>
            <a:lvl7pPr marL="2960736" indent="0">
              <a:buNone/>
              <a:defRPr sz="1079"/>
            </a:lvl7pPr>
            <a:lvl8pPr marL="3454192" indent="0">
              <a:buNone/>
              <a:defRPr sz="1079"/>
            </a:lvl8pPr>
            <a:lvl9pPr marL="3947648" indent="0">
              <a:buNone/>
              <a:defRPr sz="1079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2B526AD-0F81-4E90-8281-C2AB78D3C90D}" type="datetimeFigureOut">
              <a:rPr lang="ru-RU"/>
              <a:t>09.04.2026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8C1635E-4179-4480-BF86-1FF50893F1F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1_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736456" y="503978"/>
            <a:ext cx="3448388" cy="1763924"/>
          </a:xfrm>
        </p:spPr>
        <p:txBody>
          <a:bodyPr anchor="b"/>
          <a:lstStyle>
            <a:lvl1pPr>
              <a:defRPr sz="3454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 bwMode="auto">
          <a:xfrm>
            <a:off x="4545413" y="1088456"/>
            <a:ext cx="5412731" cy="5372269"/>
          </a:xfrm>
        </p:spPr>
        <p:txBody>
          <a:bodyPr anchor="t"/>
          <a:lstStyle>
            <a:lvl1pPr marL="0" indent="0">
              <a:buNone/>
              <a:defRPr sz="3454"/>
            </a:lvl1pPr>
            <a:lvl2pPr marL="493456" indent="0">
              <a:buNone/>
              <a:defRPr sz="3022"/>
            </a:lvl2pPr>
            <a:lvl3pPr marL="986912" indent="0">
              <a:buNone/>
              <a:defRPr sz="2590"/>
            </a:lvl3pPr>
            <a:lvl4pPr marL="1480368" indent="0">
              <a:buNone/>
              <a:defRPr sz="2159"/>
            </a:lvl4pPr>
            <a:lvl5pPr marL="1973824" indent="0">
              <a:buNone/>
              <a:defRPr sz="2159"/>
            </a:lvl5pPr>
            <a:lvl6pPr marL="2467280" indent="0">
              <a:buNone/>
              <a:defRPr sz="2159"/>
            </a:lvl6pPr>
            <a:lvl7pPr marL="2960736" indent="0">
              <a:buNone/>
              <a:defRPr sz="2159"/>
            </a:lvl7pPr>
            <a:lvl8pPr marL="3454192" indent="0">
              <a:buNone/>
              <a:defRPr sz="2159"/>
            </a:lvl8pPr>
            <a:lvl9pPr marL="3947648" indent="0">
              <a:buNone/>
              <a:defRPr sz="2159"/>
            </a:lvl9pPr>
          </a:lstStyle>
          <a:p>
            <a:pPr>
              <a:defRPr/>
            </a:pPr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736456" y="2267902"/>
            <a:ext cx="3448388" cy="4201570"/>
          </a:xfrm>
        </p:spPr>
        <p:txBody>
          <a:bodyPr/>
          <a:lstStyle>
            <a:lvl1pPr marL="0" indent="0">
              <a:buNone/>
              <a:defRPr sz="1727"/>
            </a:lvl1pPr>
            <a:lvl2pPr marL="493456" indent="0">
              <a:buNone/>
              <a:defRPr sz="1511"/>
            </a:lvl2pPr>
            <a:lvl3pPr marL="986912" indent="0">
              <a:buNone/>
              <a:defRPr sz="1295"/>
            </a:lvl3pPr>
            <a:lvl4pPr marL="1480368" indent="0">
              <a:buNone/>
              <a:defRPr sz="1079"/>
            </a:lvl4pPr>
            <a:lvl5pPr marL="1973824" indent="0">
              <a:buNone/>
              <a:defRPr sz="1079"/>
            </a:lvl5pPr>
            <a:lvl6pPr marL="2467280" indent="0">
              <a:buNone/>
              <a:defRPr sz="1079"/>
            </a:lvl6pPr>
            <a:lvl7pPr marL="2960736" indent="0">
              <a:buNone/>
              <a:defRPr sz="1079"/>
            </a:lvl7pPr>
            <a:lvl8pPr marL="3454192" indent="0">
              <a:buNone/>
              <a:defRPr sz="1079"/>
            </a:lvl8pPr>
            <a:lvl9pPr marL="3947648" indent="0">
              <a:buNone/>
              <a:defRPr sz="1079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2B526AD-0F81-4E90-8281-C2AB78D3C90D}" type="datetimeFigureOut">
              <a:rPr lang="ru-RU"/>
              <a:t>09.04.2026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8C1635E-4179-4480-BF86-1FF50893F1F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1_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2B526AD-0F81-4E90-8281-C2AB78D3C90D}" type="datetimeFigureOut">
              <a:rPr lang="ru-RU"/>
              <a:t>09.04.2026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8C1635E-4179-4480-BF86-1FF50893F1F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1_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7651330" y="402483"/>
            <a:ext cx="2305422" cy="6406475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735062" y="402483"/>
            <a:ext cx="6782619" cy="6406475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2B526AD-0F81-4E90-8281-C2AB78D3C90D}" type="datetimeFigureOut">
              <a:rPr lang="ru-RU"/>
              <a:t>09.04.2026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8C1635E-4179-4480-BF86-1FF50893F1F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1210" y="2286820"/>
            <a:ext cx="7707816" cy="1619080"/>
          </a:xfrm>
        </p:spPr>
        <p:txBody>
          <a:bodyPr anchor="b"/>
          <a:lstStyle>
            <a:lvl1pPr algn="l">
              <a:defRPr sz="4409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1210" y="3947830"/>
            <a:ext cx="7707816" cy="948432"/>
          </a:xfrm>
        </p:spPr>
        <p:txBody>
          <a:bodyPr anchor="t"/>
          <a:lstStyle>
            <a:lvl1pPr marL="0" indent="0" algn="l">
              <a:buNone/>
              <a:defRPr sz="220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526AD-0F81-4E90-8281-C2AB78D3C90D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68" y="3490510"/>
            <a:ext cx="1588286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97764" y="3576064"/>
            <a:ext cx="683998" cy="402483"/>
          </a:xfrm>
        </p:spPr>
        <p:txBody>
          <a:bodyPr/>
          <a:lstStyle/>
          <a:p>
            <a:pPr>
              <a:defRPr/>
            </a:pPr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7796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71211" y="2355323"/>
            <a:ext cx="3738780" cy="4152858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0758" y="2355323"/>
            <a:ext cx="3738268" cy="4152858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526AD-0F81-4E90-8281-C2AB78D3C90D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68" y="783960"/>
            <a:ext cx="1588286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97764" y="868385"/>
            <a:ext cx="683998" cy="402483"/>
          </a:xfrm>
        </p:spPr>
        <p:txBody>
          <a:bodyPr/>
          <a:lstStyle/>
          <a:p>
            <a:pPr>
              <a:defRPr/>
            </a:pPr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8916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48810" y="2454443"/>
            <a:ext cx="3361181" cy="635222"/>
          </a:xfrm>
        </p:spPr>
        <p:txBody>
          <a:bodyPr anchor="b">
            <a:noAutofit/>
          </a:bodyPr>
          <a:lstStyle>
            <a:lvl1pPr marL="0" indent="0">
              <a:buNone/>
              <a:defRPr sz="2646" b="0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71209" y="3089666"/>
            <a:ext cx="3738781" cy="342346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13577" y="2450885"/>
            <a:ext cx="3359595" cy="635222"/>
          </a:xfrm>
        </p:spPr>
        <p:txBody>
          <a:bodyPr anchor="b">
            <a:noAutofit/>
          </a:bodyPr>
          <a:lstStyle>
            <a:lvl1pPr marL="0" indent="0">
              <a:buNone/>
              <a:defRPr sz="2646" b="0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6557" y="3086107"/>
            <a:ext cx="3736616" cy="342346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526AD-0F81-4E90-8281-C2AB78D3C90D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68" y="783960"/>
            <a:ext cx="1588286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97764" y="868385"/>
            <a:ext cx="683998" cy="402483"/>
          </a:xfrm>
        </p:spPr>
        <p:txBody>
          <a:bodyPr/>
          <a:lstStyle/>
          <a:p>
            <a:pPr>
              <a:defRPr/>
            </a:pPr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5203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4466" y="687966"/>
            <a:ext cx="7704560" cy="141194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526AD-0F81-4E90-8281-C2AB78D3C90D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68" y="783960"/>
            <a:ext cx="1588286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9450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526AD-0F81-4E90-8281-C2AB78D3C90D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68" y="783960"/>
            <a:ext cx="1588286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0186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1209" y="491730"/>
            <a:ext cx="3074696" cy="1076203"/>
          </a:xfrm>
        </p:spPr>
        <p:txBody>
          <a:bodyPr anchor="b"/>
          <a:lstStyle>
            <a:lvl1pPr algn="l">
              <a:defRPr sz="2205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46429" y="491731"/>
            <a:ext cx="4432596" cy="5968994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71209" y="1762175"/>
            <a:ext cx="3074696" cy="4698546"/>
          </a:xfrm>
        </p:spPr>
        <p:txBody>
          <a:bodyPr/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526AD-0F81-4E90-8281-C2AB78D3C90D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8" y="783960"/>
            <a:ext cx="1588286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6240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1210" y="5291772"/>
            <a:ext cx="7707816" cy="624724"/>
          </a:xfrm>
        </p:spPr>
        <p:txBody>
          <a:bodyPr anchor="b">
            <a:normAutofit/>
          </a:bodyPr>
          <a:lstStyle>
            <a:lvl1pPr algn="l">
              <a:defRPr sz="2646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71210" y="699931"/>
            <a:ext cx="7707816" cy="4249391"/>
          </a:xfrm>
        </p:spPr>
        <p:txBody>
          <a:bodyPr anchor="t">
            <a:normAutofit/>
          </a:bodyPr>
          <a:lstStyle>
            <a:lvl1pPr marL="0" indent="0" algn="ctr">
              <a:buNone/>
              <a:defRPr sz="1764"/>
            </a:lvl1pPr>
            <a:lvl2pPr marL="503972" indent="0">
              <a:buNone/>
              <a:defRPr sz="1764"/>
            </a:lvl2pPr>
            <a:lvl3pPr marL="1007943" indent="0">
              <a:buNone/>
              <a:defRPr sz="1764"/>
            </a:lvl3pPr>
            <a:lvl4pPr marL="1511915" indent="0">
              <a:buNone/>
              <a:defRPr sz="1764"/>
            </a:lvl4pPr>
            <a:lvl5pPr marL="2015886" indent="0">
              <a:buNone/>
              <a:defRPr sz="1764"/>
            </a:lvl5pPr>
            <a:lvl6pPr marL="2519858" indent="0">
              <a:buNone/>
              <a:defRPr sz="1764"/>
            </a:lvl6pPr>
            <a:lvl7pPr marL="3023829" indent="0">
              <a:buNone/>
              <a:defRPr sz="1764"/>
            </a:lvl7pPr>
            <a:lvl8pPr marL="3527801" indent="0">
              <a:buNone/>
              <a:defRPr sz="1764"/>
            </a:lvl8pPr>
            <a:lvl9pPr marL="4031772" indent="0">
              <a:buNone/>
              <a:defRPr sz="1764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71210" y="5916496"/>
            <a:ext cx="7707816" cy="544226"/>
          </a:xfrm>
        </p:spPr>
        <p:txBody>
          <a:bodyPr>
            <a:normAutofit/>
          </a:bodyPr>
          <a:lstStyle>
            <a:lvl1pPr marL="0" indent="0">
              <a:buNone/>
              <a:defRPr sz="132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526AD-0F81-4E90-8281-C2AB78D3C90D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8" y="5413094"/>
            <a:ext cx="1588286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97764" y="5492932"/>
            <a:ext cx="683998" cy="402483"/>
          </a:xfrm>
        </p:spPr>
        <p:txBody>
          <a:bodyPr/>
          <a:lstStyle/>
          <a:p>
            <a:pPr>
              <a:defRPr/>
            </a:pPr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365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51989"/>
            <a:ext cx="2316559" cy="731785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3878" y="314"/>
            <a:ext cx="2282735" cy="755412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213836" cy="755967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74466" y="687966"/>
            <a:ext cx="7704560" cy="141194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1210" y="2351899"/>
            <a:ext cx="7707816" cy="42838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088041" y="6762800"/>
            <a:ext cx="896106" cy="4080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2B526AD-0F81-4E90-8281-C2AB78D3C90D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209" y="6763594"/>
            <a:ext cx="6684123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97764" y="868385"/>
            <a:ext cx="68399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5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5218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49" r:id="rId17"/>
    <p:sldLayoutId id="2147483650" r:id="rId18"/>
    <p:sldLayoutId id="2147483651" r:id="rId19"/>
    <p:sldLayoutId id="2147483652" r:id="rId20"/>
    <p:sldLayoutId id="2147483653" r:id="rId21"/>
    <p:sldLayoutId id="2147483654" r:id="rId22"/>
    <p:sldLayoutId id="2147483655" r:id="rId23"/>
    <p:sldLayoutId id="2147483656" r:id="rId24"/>
    <p:sldLayoutId id="2147483657" r:id="rId25"/>
    <p:sldLayoutId id="2147483658" r:id="rId26"/>
    <p:sldLayoutId id="2147483659" r:id="rId27"/>
  </p:sldLayoutIdLst>
  <p:txStyles>
    <p:titleStyle>
      <a:lvl1pPr algn="l" defTabSz="503972" rtl="0" eaLnBrk="1" latinLnBrk="0" hangingPunct="1">
        <a:spcBef>
          <a:spcPct val="0"/>
        </a:spcBef>
        <a:buNone/>
        <a:defRPr sz="3968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77979" indent="-377979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Font typeface="Wingdings 3" charset="2"/>
        <a:buChar char=""/>
        <a:defRPr sz="198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818954" indent="-314982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Font typeface="Wingdings 3" charset="2"/>
        <a:buChar char=""/>
        <a:defRPr sz="176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259929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Font typeface="Wingdings 3" charset="2"/>
        <a:buChar char=""/>
        <a:defRPr sz="154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763900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Font typeface="Wingdings 3" charset="2"/>
        <a:buChar char="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267872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Font typeface="Wingdings 3" charset="2"/>
        <a:buChar char="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771844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Font typeface="Wingdings 3" charset="2"/>
        <a:buChar char="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3275815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Font typeface="Wingdings 3" charset="2"/>
        <a:buChar char="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779787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Font typeface="Wingdings 3" charset="2"/>
        <a:buChar char="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4283758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Font typeface="Wingdings 3" charset="2"/>
        <a:buChar char="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msr.orb.ru/documents/other/189164" TargetMode="External"/><Relationship Id="rId3" Type="http://schemas.openxmlformats.org/officeDocument/2006/relationships/hyperlink" Target="https://vk.com/cspmsrorb" TargetMode="External"/><Relationship Id="rId7" Type="http://schemas.openxmlformats.org/officeDocument/2006/relationships/image" Target="../media/image2.png"/><Relationship Id="rId2" Type="http://schemas.openxmlformats.org/officeDocument/2006/relationships/hyperlink" Target="https://vk.com/msrorb56,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suslugi.ru/624742/1/form" TargetMode="External"/><Relationship Id="rId5" Type="http://schemas.openxmlformats.org/officeDocument/2006/relationships/image" Target="../media/image1.png"/><Relationship Id="rId4" Type="http://schemas.openxmlformats.org/officeDocument/2006/relationships/hyperlink" Target="https://msr.orb.ru/" TargetMode="External"/><Relationship Id="rId9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fzo.gov.ru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 bwMode="auto">
          <a:xfrm>
            <a:off x="359277" y="353604"/>
            <a:ext cx="4829411" cy="859659"/>
          </a:xfrm>
          <a:prstGeom prst="rect">
            <a:avLst/>
          </a:prstGeom>
          <a:solidFill>
            <a:schemeClr val="bg1">
              <a:alpha val="8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  <a:defRPr/>
            </a:pPr>
            <a:r>
              <a:rPr lang="ru-RU" sz="1511" b="1" dirty="0">
                <a:latin typeface="Times New Roman"/>
                <a:cs typeface="Times New Roman"/>
              </a:rPr>
              <a:t>Вы хотите стать предпринимателем </a:t>
            </a:r>
            <a:r>
              <a:rPr lang="en-US" sz="1511" b="1" dirty="0" smtClean="0">
                <a:latin typeface="Times New Roman"/>
                <a:cs typeface="Times New Roman"/>
              </a:rPr>
              <a:t/>
            </a:r>
            <a:br>
              <a:rPr lang="en-US" sz="1511" b="1" dirty="0" smtClean="0">
                <a:latin typeface="Times New Roman"/>
                <a:cs typeface="Times New Roman"/>
              </a:rPr>
            </a:br>
            <a:r>
              <a:rPr lang="ru-RU" sz="1511" b="1" dirty="0" smtClean="0">
                <a:latin typeface="Times New Roman"/>
                <a:cs typeface="Times New Roman"/>
              </a:rPr>
              <a:t>и </a:t>
            </a:r>
            <a:r>
              <a:rPr lang="ru-RU" sz="1511" b="1" dirty="0">
                <a:latin typeface="Times New Roman"/>
                <a:cs typeface="Times New Roman"/>
              </a:rPr>
              <a:t>мечтаете о собственном деле? </a:t>
            </a:r>
            <a:endParaRPr lang="ru-RU" sz="1511" dirty="0">
              <a:latin typeface="Times New Roman"/>
              <a:cs typeface="Times New Roman"/>
            </a:endParaRPr>
          </a:p>
          <a:p>
            <a:pPr algn="ctr">
              <a:lnSpc>
                <a:spcPct val="110000"/>
              </a:lnSpc>
              <a:defRPr/>
            </a:pPr>
            <a:r>
              <a:rPr lang="ru-RU" sz="1511" b="1" dirty="0" smtClean="0">
                <a:latin typeface="Times New Roman"/>
                <a:cs typeface="Times New Roman"/>
              </a:rPr>
              <a:t>ЗАКЛЮЧИТЕ </a:t>
            </a:r>
            <a:r>
              <a:rPr lang="ru-RU" sz="1511" b="1" dirty="0">
                <a:latin typeface="Times New Roman"/>
                <a:cs typeface="Times New Roman"/>
              </a:rPr>
              <a:t>СОЦИАЛЬНЫЙ КОНТРАКТ!</a:t>
            </a:r>
            <a:endParaRPr sz="2115" dirty="0"/>
          </a:p>
        </p:txBody>
      </p:sp>
      <p:sp>
        <p:nvSpPr>
          <p:cNvPr id="9" name="TextBox 8"/>
          <p:cNvSpPr txBox="1"/>
          <p:nvPr/>
        </p:nvSpPr>
        <p:spPr bwMode="auto">
          <a:xfrm>
            <a:off x="5530653" y="351344"/>
            <a:ext cx="4899887" cy="1988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  <a:defRPr/>
            </a:pPr>
            <a:r>
              <a:rPr lang="ru-RU" sz="1600" b="1" dirty="0">
                <a:solidFill>
                  <a:srgbClr val="A53010"/>
                </a:solidFill>
                <a:latin typeface="Times New Roman"/>
                <a:cs typeface="Times New Roman"/>
              </a:rPr>
              <a:t>Предоставление </a:t>
            </a:r>
            <a:r>
              <a:rPr lang="ru-RU" sz="1600" b="1" dirty="0" smtClean="0">
                <a:solidFill>
                  <a:srgbClr val="A53010"/>
                </a:solidFill>
                <a:latin typeface="Times New Roman"/>
                <a:cs typeface="Times New Roman"/>
              </a:rPr>
              <a:t/>
            </a:r>
            <a:br>
              <a:rPr lang="ru-RU" sz="1600" b="1" dirty="0" smtClean="0">
                <a:solidFill>
                  <a:srgbClr val="A53010"/>
                </a:solidFill>
                <a:latin typeface="Times New Roman"/>
                <a:cs typeface="Times New Roman"/>
              </a:rPr>
            </a:br>
            <a:r>
              <a:rPr lang="ru-RU" sz="1600" b="1" dirty="0" smtClean="0">
                <a:solidFill>
                  <a:srgbClr val="A53010"/>
                </a:solidFill>
                <a:latin typeface="Times New Roman"/>
                <a:cs typeface="Times New Roman"/>
              </a:rPr>
              <a:t>государственной социальной </a:t>
            </a:r>
            <a:r>
              <a:rPr lang="ru-RU" sz="1600" b="1" dirty="0">
                <a:solidFill>
                  <a:srgbClr val="A53010"/>
                </a:solidFill>
                <a:latin typeface="Times New Roman"/>
                <a:cs typeface="Times New Roman"/>
              </a:rPr>
              <a:t>помощи </a:t>
            </a:r>
            <a:r>
              <a:rPr lang="ru-RU" sz="1600" b="1" dirty="0" smtClean="0">
                <a:solidFill>
                  <a:srgbClr val="A53010"/>
                </a:solidFill>
                <a:latin typeface="Times New Roman"/>
                <a:cs typeface="Times New Roman"/>
              </a:rPr>
              <a:t/>
            </a:r>
            <a:br>
              <a:rPr lang="ru-RU" sz="1600" b="1" dirty="0" smtClean="0">
                <a:solidFill>
                  <a:srgbClr val="A53010"/>
                </a:solidFill>
                <a:latin typeface="Times New Roman"/>
                <a:cs typeface="Times New Roman"/>
              </a:rPr>
            </a:br>
            <a:r>
              <a:rPr lang="ru-RU" sz="1600" b="1" dirty="0" smtClean="0">
                <a:solidFill>
                  <a:srgbClr val="A53010"/>
                </a:solidFill>
                <a:latin typeface="Times New Roman"/>
                <a:cs typeface="Times New Roman"/>
              </a:rPr>
              <a:t>на </a:t>
            </a:r>
            <a:r>
              <a:rPr lang="ru-RU" sz="1600" b="1" dirty="0">
                <a:solidFill>
                  <a:srgbClr val="A53010"/>
                </a:solidFill>
                <a:latin typeface="Times New Roman"/>
                <a:cs typeface="Times New Roman"/>
              </a:rPr>
              <a:t>основании </a:t>
            </a:r>
            <a:r>
              <a:rPr lang="ru-RU" sz="1600" b="1" dirty="0" smtClean="0">
                <a:solidFill>
                  <a:srgbClr val="A53010"/>
                </a:solidFill>
                <a:latin typeface="Times New Roman"/>
                <a:cs typeface="Times New Roman"/>
              </a:rPr>
              <a:t>социального </a:t>
            </a:r>
            <a:r>
              <a:rPr lang="ru-RU" sz="1600" b="1" dirty="0">
                <a:solidFill>
                  <a:srgbClr val="A53010"/>
                </a:solidFill>
                <a:latin typeface="Times New Roman"/>
                <a:cs typeface="Times New Roman"/>
              </a:rPr>
              <a:t>контракта </a:t>
            </a:r>
            <a:r>
              <a:rPr lang="ru-RU" sz="1600" b="1" dirty="0" smtClean="0">
                <a:solidFill>
                  <a:srgbClr val="A53010"/>
                </a:solidFill>
                <a:latin typeface="Times New Roman"/>
                <a:cs typeface="Times New Roman"/>
              </a:rPr>
              <a:t/>
            </a:r>
            <a:br>
              <a:rPr lang="ru-RU" sz="1600" b="1" dirty="0" smtClean="0">
                <a:solidFill>
                  <a:srgbClr val="A53010"/>
                </a:solidFill>
                <a:latin typeface="Times New Roman"/>
                <a:cs typeface="Times New Roman"/>
              </a:rPr>
            </a:br>
            <a:r>
              <a:rPr lang="ru-RU" sz="1600" b="1" dirty="0" smtClean="0">
                <a:solidFill>
                  <a:srgbClr val="A53010"/>
                </a:solidFill>
                <a:latin typeface="Times New Roman"/>
                <a:cs typeface="Times New Roman"/>
              </a:rPr>
              <a:t>по </a:t>
            </a:r>
            <a:r>
              <a:rPr lang="ru-RU" sz="1600" b="1" dirty="0">
                <a:solidFill>
                  <a:srgbClr val="A53010"/>
                </a:solidFill>
                <a:latin typeface="Times New Roman"/>
                <a:cs typeface="Times New Roman"/>
              </a:rPr>
              <a:t>мероприятию </a:t>
            </a:r>
            <a:r>
              <a:rPr lang="en-US" sz="1600" b="1" dirty="0" smtClean="0">
                <a:solidFill>
                  <a:srgbClr val="A53010"/>
                </a:solidFill>
                <a:latin typeface="Times New Roman"/>
                <a:cs typeface="Times New Roman"/>
              </a:rPr>
              <a:t/>
            </a:r>
            <a:br>
              <a:rPr lang="en-US" sz="1600" b="1" dirty="0" smtClean="0">
                <a:solidFill>
                  <a:srgbClr val="A53010"/>
                </a:solidFill>
                <a:latin typeface="Times New Roman"/>
                <a:cs typeface="Times New Roman"/>
              </a:rPr>
            </a:br>
            <a:r>
              <a:rPr lang="ru-RU" sz="1600" b="1" dirty="0" smtClean="0">
                <a:solidFill>
                  <a:srgbClr val="A53010"/>
                </a:solidFill>
                <a:latin typeface="Times New Roman"/>
                <a:cs typeface="Times New Roman"/>
              </a:rPr>
              <a:t>«ОСУЩЕСТВЛЕНИЕ ИНДИВИДУАЛЬНОЙ </a:t>
            </a:r>
            <a:r>
              <a:rPr lang="ru-RU" sz="1600" b="1" dirty="0">
                <a:solidFill>
                  <a:srgbClr val="A53010"/>
                </a:solidFill>
                <a:latin typeface="Times New Roman"/>
                <a:cs typeface="Times New Roman"/>
              </a:rPr>
              <a:t>ПРЕДПРИНИМАТЕЛЬСКОЙ ДЕЯТЕЛЬНОСТИ»</a:t>
            </a:r>
            <a:r>
              <a:rPr lang="en-US" sz="1600" b="1" dirty="0">
                <a:solidFill>
                  <a:srgbClr val="A53010"/>
                </a:solidFill>
                <a:latin typeface="Times New Roman"/>
                <a:cs typeface="Times New Roman"/>
              </a:rPr>
              <a:t> </a:t>
            </a:r>
            <a:r>
              <a:rPr lang="ru-RU" sz="1600" b="1" dirty="0">
                <a:solidFill>
                  <a:srgbClr val="A53010"/>
                </a:solidFill>
                <a:latin typeface="Times New Roman"/>
                <a:cs typeface="Times New Roman"/>
              </a:rPr>
              <a:t>участникам СВО и супругам участников  СВО</a:t>
            </a:r>
          </a:p>
        </p:txBody>
      </p:sp>
      <p:sp>
        <p:nvSpPr>
          <p:cNvPr id="13" name="TextBox 12"/>
          <p:cNvSpPr txBox="1"/>
          <p:nvPr/>
        </p:nvSpPr>
        <p:spPr bwMode="auto">
          <a:xfrm>
            <a:off x="359277" y="1345463"/>
            <a:ext cx="4829410" cy="2606098"/>
          </a:xfrm>
          <a:prstGeom prst="rect">
            <a:avLst/>
          </a:prstGeom>
          <a:solidFill>
            <a:schemeClr val="bg1">
              <a:alpha val="80000"/>
            </a:schemeClr>
          </a:solidFill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  <a:defRPr/>
            </a:pPr>
            <a:r>
              <a:rPr lang="ru-RU" sz="1350" dirty="0">
                <a:latin typeface="Times New Roman"/>
                <a:cs typeface="Times New Roman"/>
              </a:rPr>
              <a:t>Подробную информацию о предоставлении государственной социальной помощи на основании социального контракта Вы можете получить:</a:t>
            </a:r>
          </a:p>
          <a:p>
            <a:pPr marL="258839" indent="-258839" algn="just">
              <a:lnSpc>
                <a:spcPct val="110000"/>
              </a:lnSpc>
              <a:buFont typeface="Arial"/>
              <a:buChar char="–"/>
              <a:defRPr/>
            </a:pPr>
            <a:r>
              <a:rPr lang="ru-RU" sz="1350" dirty="0">
                <a:latin typeface="Times New Roman"/>
                <a:cs typeface="Times New Roman"/>
              </a:rPr>
              <a:t>по телефону горячей линии 88001000001;</a:t>
            </a:r>
          </a:p>
          <a:p>
            <a:pPr marL="258839" indent="-258839" algn="just">
              <a:lnSpc>
                <a:spcPct val="110000"/>
              </a:lnSpc>
              <a:buFont typeface="Arial"/>
              <a:buChar char="–"/>
              <a:defRPr/>
            </a:pPr>
            <a:r>
              <a:rPr lang="ru-RU" sz="1350" dirty="0">
                <a:latin typeface="Times New Roman"/>
                <a:cs typeface="Times New Roman"/>
              </a:rPr>
              <a:t>в социальных сетях в </a:t>
            </a:r>
            <a:r>
              <a:rPr lang="ru-RU" sz="1350" dirty="0" err="1">
                <a:latin typeface="Times New Roman"/>
                <a:cs typeface="Times New Roman"/>
              </a:rPr>
              <a:t>ВКонтакте</a:t>
            </a:r>
            <a:r>
              <a:rPr lang="ru-RU" sz="1350" dirty="0">
                <a:latin typeface="Times New Roman"/>
                <a:cs typeface="Times New Roman"/>
              </a:rPr>
              <a:t> </a:t>
            </a:r>
            <a:r>
              <a:rPr lang="ru-RU" sz="1350" u="sng" dirty="0">
                <a:latin typeface="Times New Roman"/>
                <a:ea typeface="Times New Roman"/>
                <a:cs typeface="Times New Roman"/>
                <a:hlinkClick r:id="rId2" tooltip="https://vk.com/msrorb56,"/>
              </a:rPr>
              <a:t>https://vk.com/msrorb56,</a:t>
            </a:r>
            <a:r>
              <a:rPr lang="ru-RU" sz="135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350" dirty="0">
                <a:latin typeface="Times New Roman"/>
                <a:ea typeface="Times New Roman"/>
                <a:cs typeface="Times New Roman"/>
                <a:hlinkClick r:id="rId3"/>
              </a:rPr>
              <a:t>https://</a:t>
            </a:r>
            <a:r>
              <a:rPr lang="ru-RU" sz="1350" dirty="0" smtClean="0">
                <a:latin typeface="Times New Roman"/>
                <a:ea typeface="Times New Roman"/>
                <a:cs typeface="Times New Roman"/>
                <a:hlinkClick r:id="rId3"/>
              </a:rPr>
              <a:t>vk.com/cspmsrorb</a:t>
            </a:r>
            <a:r>
              <a:rPr lang="ru-RU" sz="1350" dirty="0" smtClean="0">
                <a:latin typeface="Times New Roman"/>
                <a:ea typeface="Times New Roman"/>
                <a:cs typeface="Times New Roman"/>
              </a:rPr>
              <a:t> </a:t>
            </a:r>
            <a:endParaRPr lang="ru-RU" sz="1350" dirty="0"/>
          </a:p>
          <a:p>
            <a:pPr marL="258839" indent="-258839" algn="just">
              <a:lnSpc>
                <a:spcPct val="110000"/>
              </a:lnSpc>
              <a:buFont typeface="Arial"/>
              <a:buChar char="–"/>
              <a:defRPr/>
            </a:pPr>
            <a:r>
              <a:rPr lang="ru-RU" sz="1350" dirty="0">
                <a:latin typeface="Times New Roman"/>
                <a:cs typeface="Times New Roman"/>
              </a:rPr>
              <a:t>в комплексном центре социального обслуживания населения по месту жительства,  контактная информация размещена на сайте Министерства социального развития Оренбургской области в разделе Министерство/ Подведомственные организации  </a:t>
            </a:r>
            <a:r>
              <a:rPr lang="en-US" sz="1350" u="sng" dirty="0">
                <a:latin typeface="Times New Roman"/>
                <a:cs typeface="Times New Roman"/>
                <a:hlinkClick r:id="rId4" tooltip="https://msr.orb.ru/"/>
              </a:rPr>
              <a:t>https://</a:t>
            </a:r>
            <a:r>
              <a:rPr lang="en-US" sz="1350" u="sng" dirty="0" smtClean="0">
                <a:latin typeface="Times New Roman"/>
                <a:cs typeface="Times New Roman"/>
                <a:hlinkClick r:id="rId4" tooltip="https://msr.orb.ru/"/>
              </a:rPr>
              <a:t>msr.orb.ru</a:t>
            </a:r>
            <a:endParaRPr sz="1350" dirty="0"/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5649334" y="5533383"/>
            <a:ext cx="4781206" cy="1719060"/>
          </a:xfrm>
          <a:prstGeom prst="rect">
            <a:avLst/>
          </a:prstGeom>
          <a:solidFill>
            <a:schemeClr val="bg1">
              <a:alpha val="80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  <a:defRPr/>
            </a:pPr>
            <a:r>
              <a:rPr lang="ru-RU" sz="1510" b="1" dirty="0">
                <a:latin typeface="Times New Roman"/>
                <a:cs typeface="Times New Roman"/>
              </a:rPr>
              <a:t>Кто имеет право на помощь:</a:t>
            </a:r>
            <a:endParaRPr sz="1510" dirty="0"/>
          </a:p>
          <a:p>
            <a:pPr indent="195326" algn="just">
              <a:lnSpc>
                <a:spcPct val="110000"/>
              </a:lnSpc>
              <a:buFontTx/>
              <a:buChar char="-"/>
              <a:defRPr/>
            </a:pPr>
            <a:r>
              <a:rPr lang="ru-RU" sz="1350" dirty="0">
                <a:latin typeface="Times New Roman"/>
                <a:cs typeface="Times New Roman"/>
              </a:rPr>
              <a:t>ветераны боевых действий, принимавшие участие в специальной военной операции, уволенные с военной службы или завершившие исполнение контракта;</a:t>
            </a:r>
            <a:endParaRPr sz="1350" dirty="0"/>
          </a:p>
          <a:p>
            <a:pPr indent="195326" algn="just">
              <a:lnSpc>
                <a:spcPct val="110000"/>
              </a:lnSpc>
              <a:buFontTx/>
              <a:buChar char="-"/>
              <a:defRPr/>
            </a:pPr>
            <a:r>
              <a:rPr lang="ru-RU" sz="1350" dirty="0">
                <a:latin typeface="Times New Roman"/>
                <a:cs typeface="Times New Roman"/>
              </a:rPr>
              <a:t>супруги участников специальной военной операции, признанных инвалидами I или II  группы и уволенных с военной службы. </a:t>
            </a:r>
            <a:endParaRPr lang="ru-RU" sz="1350" b="1" dirty="0">
              <a:latin typeface="Times New Roman"/>
              <a:cs typeface="Times New Roman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5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 l="4145" t="4032" r="7202" b="5916"/>
          <a:stretch/>
        </p:blipFill>
        <p:spPr bwMode="auto">
          <a:xfrm>
            <a:off x="6701741" y="2526076"/>
            <a:ext cx="2558005" cy="278152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 bwMode="auto">
          <a:xfrm>
            <a:off x="2024070" y="5681115"/>
            <a:ext cx="3014345" cy="1571328"/>
          </a:xfrm>
          <a:prstGeom prst="rect">
            <a:avLst/>
          </a:prstGeom>
          <a:solidFill>
            <a:schemeClr val="bg1">
              <a:alpha val="80000"/>
            </a:schemeClr>
          </a:solidFill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ru-RU" sz="1511" b="1" dirty="0" smtClean="0">
                <a:latin typeface="Times New Roman"/>
                <a:cs typeface="Times New Roman"/>
              </a:rPr>
              <a:t>Подайте </a:t>
            </a:r>
            <a:r>
              <a:rPr lang="ru-RU" sz="1511" b="1" dirty="0">
                <a:latin typeface="Times New Roman"/>
                <a:cs typeface="Times New Roman"/>
              </a:rPr>
              <a:t>заявление уже сегодня</a:t>
            </a:r>
            <a:r>
              <a:rPr lang="ru-RU" sz="1511" dirty="0">
                <a:latin typeface="Times New Roman"/>
                <a:cs typeface="Times New Roman"/>
              </a:rPr>
              <a:t>:</a:t>
            </a:r>
          </a:p>
          <a:p>
            <a:pPr marL="180975" indent="-180975" algn="just">
              <a:buFontTx/>
              <a:buChar char="-"/>
              <a:defRPr/>
            </a:pPr>
            <a:r>
              <a:rPr lang="ru-RU" sz="1350" dirty="0">
                <a:latin typeface="Times New Roman"/>
                <a:cs typeface="Times New Roman"/>
              </a:rPr>
              <a:t>в комплексный центр социального обслуживания населения по месту жительства;</a:t>
            </a:r>
            <a:endParaRPr sz="1350" dirty="0"/>
          </a:p>
          <a:p>
            <a:pPr marL="180975" indent="-180975" algn="just">
              <a:buFontTx/>
              <a:buChar char="-"/>
              <a:defRPr/>
            </a:pPr>
            <a:r>
              <a:rPr lang="ru-RU" sz="1350" dirty="0">
                <a:latin typeface="Times New Roman"/>
                <a:cs typeface="Times New Roman"/>
              </a:rPr>
              <a:t>в МФЦ;</a:t>
            </a:r>
            <a:endParaRPr sz="1350" dirty="0"/>
          </a:p>
          <a:p>
            <a:pPr marL="180975" indent="-180975">
              <a:buFontTx/>
              <a:buChar char="-"/>
              <a:defRPr/>
            </a:pPr>
            <a:r>
              <a:rPr lang="ru-RU" sz="1350" dirty="0">
                <a:latin typeface="Times New Roman"/>
                <a:cs typeface="Times New Roman"/>
              </a:rPr>
              <a:t>на сайте </a:t>
            </a:r>
            <a:r>
              <a:rPr lang="ru-RU" sz="1350" dirty="0" smtClean="0">
                <a:latin typeface="Times New Roman"/>
                <a:cs typeface="Times New Roman"/>
              </a:rPr>
              <a:t>Госуслуг:</a:t>
            </a:r>
            <a:endParaRPr lang="en-US" sz="1350" dirty="0" smtClean="0"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1350" dirty="0" smtClean="0">
                <a:latin typeface="Times New Roman"/>
                <a:cs typeface="Times New Roman"/>
                <a:hlinkClick r:id="rId6"/>
              </a:rPr>
              <a:t>h</a:t>
            </a:r>
            <a:r>
              <a:rPr lang="en-US" sz="1350" dirty="0">
                <a:latin typeface="Times New Roman"/>
                <a:cs typeface="Times New Roman"/>
                <a:hlinkClick r:id="rId6"/>
              </a:rPr>
              <a:t>ttps://</a:t>
            </a:r>
            <a:r>
              <a:rPr lang="en-US" sz="1350" dirty="0" smtClean="0">
                <a:latin typeface="Times New Roman"/>
                <a:cs typeface="Times New Roman"/>
                <a:hlinkClick r:id="rId6"/>
              </a:rPr>
              <a:t>www.gosuslugi.ru/624742/1/form</a:t>
            </a:r>
            <a:r>
              <a:rPr lang="ru-RU" sz="1350" dirty="0" smtClean="0">
                <a:latin typeface="Times New Roman"/>
                <a:cs typeface="Times New Roman"/>
              </a:rPr>
              <a:t> </a:t>
            </a:r>
            <a:endParaRPr lang="en-US" sz="1350" dirty="0">
              <a:latin typeface="Times New Roman"/>
              <a:cs typeface="Times New Roman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378" y="5638583"/>
            <a:ext cx="1613860" cy="161386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 bwMode="auto">
          <a:xfrm>
            <a:off x="2024069" y="4402187"/>
            <a:ext cx="3014345" cy="807016"/>
          </a:xfrm>
          <a:prstGeom prst="rect">
            <a:avLst/>
          </a:prstGeom>
          <a:solidFill>
            <a:schemeClr val="bg1">
              <a:alpha val="8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  <a:defRPr/>
            </a:pPr>
            <a:r>
              <a:rPr lang="ru-RU" sz="1511" b="1" dirty="0" smtClean="0">
                <a:latin typeface="Times New Roman"/>
                <a:ea typeface="Times New Roman"/>
                <a:cs typeface="Times New Roman"/>
              </a:rPr>
              <a:t>Рекомендованная </a:t>
            </a:r>
            <a:r>
              <a:rPr lang="ru-RU" sz="1511" b="1" dirty="0">
                <a:latin typeface="Times New Roman"/>
                <a:ea typeface="Times New Roman"/>
                <a:cs typeface="Times New Roman"/>
              </a:rPr>
              <a:t>форма </a:t>
            </a:r>
            <a:r>
              <a:rPr lang="ru-RU" sz="1511" b="1" dirty="0" smtClean="0">
                <a:latin typeface="Times New Roman"/>
                <a:ea typeface="Times New Roman"/>
                <a:cs typeface="Times New Roman"/>
              </a:rPr>
              <a:t/>
            </a:r>
            <a:br>
              <a:rPr lang="ru-RU" sz="1511" b="1" dirty="0" smtClean="0">
                <a:latin typeface="Times New Roman"/>
                <a:ea typeface="Times New Roman"/>
                <a:cs typeface="Times New Roman"/>
              </a:rPr>
            </a:br>
            <a:r>
              <a:rPr lang="ru-RU" sz="1511" b="1" dirty="0" smtClean="0">
                <a:latin typeface="Times New Roman"/>
                <a:ea typeface="Times New Roman"/>
                <a:cs typeface="Times New Roman"/>
              </a:rPr>
              <a:t>бизнес-плана</a:t>
            </a:r>
            <a:endParaRPr lang="en-US" sz="1511" b="1" dirty="0" smtClean="0"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10000"/>
              </a:lnSpc>
              <a:defRPr/>
            </a:pPr>
            <a:r>
              <a:rPr lang="en-US" sz="1200" dirty="0">
                <a:latin typeface="Times New Roman"/>
                <a:ea typeface="Times New Roman"/>
                <a:cs typeface="Times New Roman"/>
                <a:hlinkClick r:id="rId8"/>
              </a:rPr>
              <a:t>https://</a:t>
            </a:r>
            <a:r>
              <a:rPr lang="en-US" sz="1200" dirty="0" smtClean="0">
                <a:latin typeface="Times New Roman"/>
                <a:ea typeface="Times New Roman"/>
                <a:cs typeface="Times New Roman"/>
                <a:hlinkClick r:id="rId8"/>
              </a:rPr>
              <a:t>msr.orb.ru/documents/other/189164</a:t>
            </a:r>
            <a:r>
              <a:rPr lang="en-US" sz="1200" dirty="0">
                <a:latin typeface="Times New Roman"/>
                <a:ea typeface="Times New Roman"/>
                <a:cs typeface="Times New Roman"/>
              </a:rPr>
              <a:t> </a:t>
            </a:r>
            <a:endParaRPr lang="ru-RU" sz="1200" dirty="0">
              <a:latin typeface="Times New Roman"/>
              <a:cs typeface="Times New Roman"/>
            </a:endParaRP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163" y="3951561"/>
            <a:ext cx="1602289" cy="160228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="http://schemas.openxmlformats.org/officeDocument/2006/math" xmlns:w="http://schemas.openxmlformats.org/wordprocessingml/2006/main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 bwMode="auto">
          <a:xfrm>
            <a:off x="340243" y="246413"/>
            <a:ext cx="4751047" cy="1692002"/>
          </a:xfrm>
          <a:prstGeom prst="rect">
            <a:avLst/>
          </a:prstGeom>
          <a:solidFill>
            <a:schemeClr val="bg1">
              <a:alpha val="96000"/>
            </a:schemeClr>
          </a:solidFill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  <a:defRPr/>
            </a:pPr>
            <a:r>
              <a:rPr lang="ru-RU" sz="13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Социальный контракт - соглашение, заключенное между ГКУ Оренбургской области «Центр социальной поддержки населения» и гражданином (семьей), в соответствии с которым гражданин получает денежную выплату и обязуется  выполнять мероприятия, предусмотренные  для него программой социальной адаптации. </a:t>
            </a:r>
          </a:p>
        </p:txBody>
      </p:sp>
      <p:sp>
        <p:nvSpPr>
          <p:cNvPr id="6" name="TextBox 5"/>
          <p:cNvSpPr txBox="1"/>
          <p:nvPr/>
        </p:nvSpPr>
        <p:spPr bwMode="auto">
          <a:xfrm>
            <a:off x="5595355" y="246413"/>
            <a:ext cx="4813919" cy="7124636"/>
          </a:xfrm>
          <a:prstGeom prst="rect">
            <a:avLst/>
          </a:prstGeom>
          <a:solidFill>
            <a:schemeClr val="bg1">
              <a:alpha val="80000"/>
            </a:schemeClr>
          </a:solidFill>
        </p:spPr>
        <p:txBody>
          <a:bodyPr wrap="square" rtlCol="0">
            <a:noAutofit/>
          </a:bodyPr>
          <a:lstStyle/>
          <a:p>
            <a:pPr algn="just">
              <a:lnSpc>
                <a:spcPct val="105000"/>
              </a:lnSpc>
              <a:defRPr/>
            </a:pPr>
            <a:r>
              <a:rPr lang="ru-RU" sz="13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получить социальный контракт?</a:t>
            </a:r>
          </a:p>
          <a:p>
            <a:pPr marL="223175" indent="-223175" algn="just">
              <a:lnSpc>
                <a:spcPct val="105000"/>
              </a:lnSpc>
              <a:buFont typeface="Arial"/>
              <a:buChar char="–"/>
              <a:defRPr/>
            </a:pP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обратиться в Комплексный центр социального обслуживания по</a:t>
            </a:r>
          </a:p>
          <a:p>
            <a:pPr algn="just">
              <a:lnSpc>
                <a:spcPct val="105000"/>
              </a:lnSpc>
              <a:defRPr/>
            </a:pP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месту Вашего жительства за получением консультации;</a:t>
            </a:r>
            <a:endParaRPr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5000"/>
              </a:lnSpc>
              <a:defRPr/>
            </a:pP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разработать бизнес-план </a:t>
            </a:r>
            <a:endParaRPr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5000"/>
              </a:lnSpc>
              <a:buFontTx/>
              <a:buChar char="-"/>
              <a:defRPr/>
            </a:pP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получить рекомендации от фонда «Защитники Отечества» на заключение соцконтракта </a:t>
            </a:r>
            <a:r>
              <a:rPr lang="en-US" sz="1350" u="sng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hlinkClick r:id="rId3" tooltip="https://fzo.gov.ru/"/>
              </a:rPr>
              <a:t>https</a:t>
            </a:r>
            <a:r>
              <a:rPr lang="ru-RU" sz="1350" u="sng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hlinkClick r:id="rId3" tooltip="https://fzo.gov.ru/"/>
              </a:rPr>
              <a:t>://</a:t>
            </a:r>
            <a:r>
              <a:rPr lang="en-US" sz="1350" u="sng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hlinkClick r:id="rId3" tooltip="https://fzo.gov.ru/"/>
              </a:rPr>
              <a:t>fzo.gov.ru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5000"/>
              </a:lnSpc>
              <a:buFontTx/>
              <a:buChar char="-"/>
              <a:defRPr/>
            </a:pP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подать заявление и необходимые документы;</a:t>
            </a:r>
            <a:endParaRPr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5000"/>
              </a:lnSpc>
              <a:buFontTx/>
              <a:buChar char="-"/>
              <a:defRPr/>
            </a:pP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защитить свой бизнес-план на заседании территориальной межведомственной комиссии;</a:t>
            </a:r>
            <a:endParaRPr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5000"/>
              </a:lnSpc>
              <a:buFontTx/>
              <a:buChar char="-"/>
              <a:defRPr/>
            </a:pP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зарегистрироваться в качестве ИП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35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5000"/>
              </a:lnSpc>
              <a:defRPr/>
            </a:pP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5000"/>
              </a:lnSpc>
              <a:defRPr/>
            </a:pPr>
            <a:r>
              <a:rPr lang="ru-RU" sz="13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</a:t>
            </a:r>
            <a:r>
              <a:rPr lang="ru-RU" sz="13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получения социального контракта необходимо:</a:t>
            </a:r>
            <a:endParaRPr sz="135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5000"/>
              </a:lnSpc>
              <a:buFontTx/>
              <a:buChar char="-"/>
              <a:defRPr/>
            </a:pP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выполнять мероприятия, предусмотренные программой социальной адаптации (приобрести оборудование, материалы, оплатить аренду помещения, рекламу, необходимые для ведения индивидуально-предпринимательской деятельности согласно бизнес-плану);</a:t>
            </a:r>
            <a:endParaRPr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5000"/>
              </a:lnSpc>
              <a:buFontTx/>
              <a:buChar char="-"/>
              <a:defRPr/>
            </a:pP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предоставить в орган социальной защиты документы, подтверждающие выполнение мероприятий программы социальной адаптации;</a:t>
            </a:r>
            <a:endParaRPr lang="en-US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5000"/>
              </a:lnSpc>
              <a:buFontTx/>
              <a:buChar char="-"/>
              <a:defRPr/>
            </a:pP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осуществлять индивидуальную предпринимательскую деятельность по выбранному направлению в период действия социального контракта и в течение года после его завершения;</a:t>
            </a:r>
            <a:r>
              <a:rPr lang="en-US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986912">
              <a:lnSpc>
                <a:spcPct val="105000"/>
              </a:lnSpc>
              <a:spcAft>
                <a:spcPts val="863"/>
              </a:spcAft>
              <a:buFontTx/>
              <a:buChar char="-"/>
              <a:defRPr/>
            </a:pPr>
            <a:r>
              <a:rPr lang="en-US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предоставлять ежемесячно отчет о ведении индивидуальной предпринимательской деятельности.</a:t>
            </a:r>
            <a:endParaRPr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986912">
              <a:lnSpc>
                <a:spcPct val="105000"/>
              </a:lnSpc>
              <a:spcAft>
                <a:spcPts val="863"/>
              </a:spcAft>
              <a:defRPr/>
            </a:pPr>
            <a:r>
              <a:rPr lang="ru-RU" sz="135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Важно </a:t>
            </a:r>
            <a:r>
              <a:rPr lang="ru-RU" sz="13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знать: </a:t>
            </a:r>
            <a:r>
              <a:rPr lang="ru-RU" sz="135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Центр «Мой бизнес»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предоставляет консультационную и методологическую поддержку по вопросам ведения предпринимательской деятельности в период заключения, действия и отчетного периода социального контракта </a:t>
            </a:r>
            <a:r>
              <a:rPr lang="ru-RU" sz="135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(тел. 8 (3532) 32-37-74</a:t>
            </a:r>
            <a:r>
              <a:rPr lang="ru-RU" sz="135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).</a:t>
            </a:r>
            <a:endParaRPr lang="ru-RU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340242" y="2022662"/>
            <a:ext cx="4751048" cy="5348387"/>
          </a:xfrm>
          <a:prstGeom prst="rect">
            <a:avLst/>
          </a:prstGeom>
          <a:solidFill>
            <a:schemeClr val="bg1">
              <a:alpha val="80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  <a:defRPr/>
            </a:pPr>
            <a:r>
              <a:rPr lang="ru-RU" sz="135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Участники СВО и супруги участников СВО могут заключить социальный контракт на реализацию своего бизнеса и направить средства на приобретение оборудования, закупку материалов, оплату аренды помещения и рекламы, а также на 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оплату профессионального обучения или получения дополнительного профессионального образования по ведению предпринимательской деятельности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>
              <a:lnSpc>
                <a:spcPct val="110000"/>
              </a:lnSpc>
              <a:defRPr/>
            </a:pPr>
            <a:endParaRPr lang="ru-RU" sz="135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0000"/>
              </a:lnSpc>
              <a:defRPr/>
            </a:pPr>
            <a:r>
              <a:rPr lang="ru-RU" sz="135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Максимальный </a:t>
            </a:r>
            <a:r>
              <a:rPr lang="ru-RU" sz="13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размер выплаты </a:t>
            </a:r>
            <a:r>
              <a:rPr lang="ru-RU" sz="135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35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5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13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социальному контракту – </a:t>
            </a:r>
            <a:r>
              <a:rPr lang="ru-RU" sz="135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350 </a:t>
            </a:r>
            <a:r>
              <a:rPr lang="ru-RU" sz="13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рублей.</a:t>
            </a:r>
          </a:p>
          <a:p>
            <a:pPr lvl="0" algn="just">
              <a:lnSpc>
                <a:spcPct val="110000"/>
              </a:lnSpc>
              <a:defRPr/>
            </a:pPr>
            <a:endParaRPr lang="ru-RU" sz="135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0000"/>
              </a:lnSpc>
              <a:defRPr/>
            </a:pPr>
            <a:r>
              <a:rPr lang="ru-RU" sz="135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Социальный </a:t>
            </a:r>
            <a:r>
              <a:rPr lang="ru-RU" sz="13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 заключается при :</a:t>
            </a:r>
          </a:p>
          <a:p>
            <a:pPr marL="185046" indent="-185046" algn="just">
              <a:lnSpc>
                <a:spcPct val="110000"/>
              </a:lnSpc>
              <a:buFont typeface="Arial"/>
              <a:buChar char="•"/>
              <a:defRPr/>
            </a:pPr>
            <a:r>
              <a:rPr lang="ru-RU" sz="135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Наличии </a:t>
            </a:r>
            <a:r>
              <a:rPr lang="ru-RU" sz="135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гражданства РФ и постоянной регистрации по месту жительства на территории Оренбургской области;</a:t>
            </a:r>
          </a:p>
          <a:p>
            <a:pPr marL="185046" indent="-185046" algn="just">
              <a:lnSpc>
                <a:spcPct val="110000"/>
              </a:lnSpc>
              <a:buFont typeface="Arial"/>
              <a:buChar char="•"/>
              <a:defRPr/>
            </a:pPr>
            <a:r>
              <a:rPr lang="ru-RU" sz="135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Регистрации </a:t>
            </a:r>
            <a:r>
              <a:rPr lang="ru-RU" sz="135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заявителя в качестве безработного либо ищущего работу в ГКУ «Кадровый центр Оренбургской области»; </a:t>
            </a:r>
          </a:p>
          <a:p>
            <a:pPr marL="185046" indent="-185046" algn="just">
              <a:lnSpc>
                <a:spcPct val="110000"/>
              </a:lnSpc>
              <a:buFont typeface="Arial"/>
              <a:buChar char="•"/>
              <a:defRPr/>
            </a:pPr>
            <a:r>
              <a:rPr lang="ru-RU" sz="135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Наличии </a:t>
            </a:r>
            <a:r>
              <a:rPr lang="ru-RU" sz="135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от Государственного фонда поддержки участников специальной военной операции «Защитники Отечества»;</a:t>
            </a:r>
          </a:p>
          <a:p>
            <a:pPr marL="185046" indent="-185046" algn="just">
              <a:lnSpc>
                <a:spcPct val="110000"/>
              </a:lnSpc>
              <a:buFont typeface="Arial"/>
              <a:buChar char="•"/>
              <a:defRPr/>
            </a:pPr>
            <a:r>
              <a:rPr lang="ru-RU" sz="135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Отсутствии </a:t>
            </a:r>
            <a:r>
              <a:rPr lang="ru-RU" sz="135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действующего социального контракта или нарушений исполнения по предыдущему социальному контракту</a:t>
            </a:r>
            <a:r>
              <a:rPr lang="ru-RU" sz="135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="http://schemas.openxmlformats.org/officeDocument/2006/math" xmlns:w="http://schemas.openxmlformats.org/wordprocessingml/2006/main">
      <p:transition advClick="1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54</TotalTime>
  <Pages>0</Pages>
  <Words>522</Words>
  <Characters>0</Characters>
  <Application>Microsoft Office PowerPoint</Application>
  <DocSecurity>0</DocSecurity>
  <PresentationFormat>Произвольный</PresentationFormat>
  <Lines>0</Lines>
  <Paragraphs>43</Paragraphs>
  <Slides>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Calibri</vt:lpstr>
      <vt:lpstr>Century Gothic</vt:lpstr>
      <vt:lpstr>Times New Roman</vt:lpstr>
      <vt:lpstr>Wingdings 3</vt:lpstr>
      <vt:lpstr>Легкий дым</vt:lpstr>
      <vt:lpstr>Презентация PowerPoint</vt:lpstr>
      <vt:lpstr>Презентация PowerPoint</vt:lpstr>
    </vt:vector>
  </TitlesOfParts>
  <Manager/>
  <Company/>
  <LinksUpToDate>false</LinksUpToDate>
  <CharactersWithSpaces>0</CharactersWithSpaces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Piskovets</dc:creator>
  <cp:keywords/>
  <dc:description/>
  <cp:lastModifiedBy>Разборова Анна Вячеславовна</cp:lastModifiedBy>
  <cp:revision>87</cp:revision>
  <cp:lastPrinted>2026-04-07T07:30:47Z</cp:lastPrinted>
  <dcterms:created xsi:type="dcterms:W3CDTF">2021-01-11T17:25:42Z</dcterms:created>
  <dcterms:modified xsi:type="dcterms:W3CDTF">2026-04-09T04:14:45Z</dcterms:modified>
  <cp:category/>
  <dc:identifier/>
  <cp:contentStatus/>
  <dc:language/>
  <cp:version/>
</cp:coreProperties>
</file>