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78" r:id="rId2"/>
  </p:sldIdLst>
  <p:sldSz cx="6858000" cy="9906000" type="A4"/>
  <p:notesSz cx="6788150" cy="9923463"/>
  <p:embeddedFontLst>
    <p:embeddedFont>
      <p:font typeface="Roboto" panose="02000000000000000000" pitchFamily="2" charset="0"/>
      <p:regular r:id="rId5"/>
      <p:bold r:id="rId6"/>
      <p:italic r:id="rId7"/>
      <p:boldItalic r:id="rId8"/>
    </p:embeddedFont>
    <p:embeddedFont>
      <p:font typeface="Roboto Condensed" panose="02000000000000000000" pitchFamily="2" charset="0"/>
      <p:regular r:id="rId9"/>
      <p:bold r:id="rId10"/>
      <p: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6357" autoAdjust="0"/>
  </p:normalViewPr>
  <p:slideViewPr>
    <p:cSldViewPr snapToObjects="1">
      <p:cViewPr varScale="1">
        <p:scale>
          <a:sx n="75" d="100"/>
          <a:sy n="75" d="100"/>
        </p:scale>
        <p:origin x="1704" y="54"/>
      </p:cViewPr>
      <p:guideLst>
        <p:guide orient="horz" pos="5615"/>
        <p:guide pos="255"/>
        <p:guide orient="horz" pos="1396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  <p:guide orient="horz" pos="3126"/>
        <p:guide pos="21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5049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5049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9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6613" y="744538"/>
            <a:ext cx="25749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1" tIns="45676" rIns="91351" bIns="456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7"/>
            <a:ext cx="5430520" cy="4465558"/>
          </a:xfrm>
          <a:prstGeom prst="rect">
            <a:avLst/>
          </a:prstGeom>
        </p:spPr>
        <p:txBody>
          <a:bodyPr vert="horz" lIns="91351" tIns="45676" rIns="91351" bIns="45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9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128464"/>
            <a:ext cx="6858000" cy="72008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53" y="236476"/>
            <a:ext cx="6081722" cy="1800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УВАЖАЕМЫЕ </a:t>
            </a:r>
            <a:r>
              <a:rPr lang="ru-RU" sz="28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налогоплательщики</a:t>
            </a:r>
            <a:r>
              <a:rPr lang="ru-RU" sz="20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!</a:t>
            </a:r>
            <a:endParaRPr lang="ru-RU" sz="1600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361950" algn="just"/>
            <a:r>
              <a:rPr lang="ru-RU" sz="1400" dirty="0">
                <a:latin typeface="Roboto" pitchFamily="2" charset="0"/>
                <a:ea typeface="Roboto" pitchFamily="2" charset="0"/>
                <a:cs typeface="Roboto" pitchFamily="2" charset="0"/>
              </a:rPr>
              <a:t>Физические лица, имеющие право на налоговые льготы, представляют в налоговый орган по своему выбору заявление о предоставлении налоговой льготы, а также вправе представить документы, подтверждающие право налогоплательщика на налоговую льготу.</a:t>
            </a:r>
            <a:endParaRPr lang="ru-RU" sz="1400" dirty="0"/>
          </a:p>
        </p:txBody>
      </p:sp>
      <p:pic>
        <p:nvPicPr>
          <p:cNvPr id="20" name="Graphic 9">
            <a:extLst>
              <a:ext uri="{FF2B5EF4-FFF2-40B4-BE49-F238E27FC236}">
                <a16:creationId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814" y="2108684"/>
            <a:ext cx="6172199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От уплаты транспортного налога освобождаются:</a:t>
            </a:r>
            <a:endParaRPr lang="ru-RU" sz="1300" dirty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участники Великой Отечественной войны и приравненные к ним лица;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инвалиды всех категорий;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категории граждан, подвергшихся воздействию радиации вследствие чернобыльской катастрофы, в соответствии с Законом Российской Федерации «О социальной защите граждан, подвергшихся радиации вследствие катастрофы на Чернобыльской АЭС»;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один из родителей (усыновителей), попечителей, опекунов многодетной семьи.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налогоплательщики в отношении транспортных средств, использующих компримированный природный газ в качестве моторного топлива;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организации агропромышленного комплекса всех форм собственности, крестьянские (фермерские) хозяйства, занимающиеся производством сельскохозяйственной продукции, удельный вес доходов от реализации которой в общей сумме их доходов составляет 70 и более процентов, а  также граждане, ведущие личное подсобное хозяйство в отношении тракторов, самоходных комбайнов всех марок.   </a:t>
            </a:r>
          </a:p>
          <a:p>
            <a:endParaRPr lang="ru-RU" sz="8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100" dirty="0">
                <a:latin typeface="Roboto" charset="0"/>
                <a:ea typeface="Roboto" charset="0"/>
                <a:cs typeface="Roboto" charset="0"/>
              </a:rPr>
              <a:t>(д</a:t>
            </a:r>
            <a:r>
              <a:rPr lang="ru-RU" sz="1100" i="1" dirty="0">
                <a:latin typeface="Roboto" charset="0"/>
                <a:ea typeface="Roboto" charset="0"/>
                <a:cs typeface="Roboto" charset="0"/>
              </a:rPr>
              <a:t>ля лиц, на которых зарегистрированы два и более транспортных средства, льгота предоставляется не более чем по одному транспортному средству, исчисленная сумма налога по которому является наибольшей)</a:t>
            </a:r>
          </a:p>
          <a:p>
            <a:endParaRPr lang="ru-RU" sz="800" i="1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Налоговые льготы не предоставляются налогоплательщикам в отношении:</a:t>
            </a:r>
          </a:p>
          <a:p>
            <a:endParaRPr lang="ru-RU" sz="800" dirty="0">
              <a:solidFill>
                <a:srgbClr val="0070C0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автомобилей легковых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мотоциклов и мотороллеров с мощностью двигателя свыше 40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грузовых автомобилей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снегоходов, мотосаней с мощностью двигателя свыше 50 л. с.,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если с года выпуска указанных транспортных средств прошло менее 5 лет.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algn="just"/>
            <a:r>
              <a:rPr lang="ru-RU" sz="1300" b="1" dirty="0">
                <a:latin typeface="Roboto" charset="0"/>
                <a:ea typeface="Roboto" charset="0"/>
                <a:cs typeface="Roboto" charset="0"/>
              </a:rPr>
              <a:t>В целях корректного расчета налогов налоговые органы рекомендует подать заявление </a:t>
            </a:r>
            <a:r>
              <a:rPr lang="ru-RU" sz="1800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до 31 марта 2024 года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ru-RU" sz="8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Телефоны для уточнения:</a:t>
            </a:r>
          </a:p>
          <a:p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(35342) 3-05-06, добавочные: 2230, 2461, 2341, 2233, 2234, 2267, 2344, 2462, 2464, 2465, 2467 </a:t>
            </a:r>
          </a:p>
        </p:txBody>
      </p:sp>
    </p:spTree>
    <p:extLst>
      <p:ext uri="{BB962C8B-B14F-4D97-AF65-F5344CB8AC3E}">
        <p14:creationId xmlns:p14="http://schemas.microsoft.com/office/powerpoint/2010/main" val="6904566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165663</TotalTime>
  <Words>322</Words>
  <Application>Microsoft Office PowerPoint</Application>
  <PresentationFormat>Лист A4 (210x297 мм)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Roboto</vt:lpstr>
      <vt:lpstr>Arial</vt:lpstr>
      <vt:lpstr>Roboto Condensed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Людмила Антонова</cp:lastModifiedBy>
  <cp:revision>2023</cp:revision>
  <cp:lastPrinted>2022-03-23T05:26:59Z</cp:lastPrinted>
  <dcterms:created xsi:type="dcterms:W3CDTF">2014-10-08T23:03:32Z</dcterms:created>
  <dcterms:modified xsi:type="dcterms:W3CDTF">2024-01-25T04:12:20Z</dcterms:modified>
</cp:coreProperties>
</file>